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2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23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105516-20FB-478B-A65A-B50276CF4C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89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FD50CA-D96E-4E45-8598-E1FFC442E7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52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8E0ACE-55D3-45F4-9984-66628C361729}" type="slidenum">
              <a:rPr lang="en-US"/>
              <a:pPr/>
              <a:t>3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pitchFamily="-108" charset="-128"/>
              </a:rPr>
              <a:t>Category 1 - 10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90850D-AB15-465E-978C-810F4CD3647E}" type="slidenum">
              <a:rPr lang="en-US"/>
              <a:pPr/>
              <a:t>4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ea typeface="ＭＳ Ｐゴシック" pitchFamily="-108" charset="-128"/>
              </a:rPr>
              <a:t>Category 1 - 20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9AF1D5-965A-431B-9215-2D0D8344CB85}" type="slidenum">
              <a:rPr lang="en-US"/>
              <a:pPr/>
              <a:t>5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pitchFamily="-10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D95C36-96BD-42B9-8FCD-E052B1DB7F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5D241E-0343-46A2-AA62-464A28CD33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5F6B3E-5EC5-4A2A-9313-149F17AEAC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DC2080-529D-4000-AF75-4D7BCB1C01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06FF27-85CA-42C9-A07E-6C14185A8E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DC791C-33CD-48CA-A938-FC95E85E90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6864A7-8DF4-4E82-B96F-76735CF7EF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DD783B-D3CE-4D89-842B-7B5B195FCC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71E733-643A-4EDC-9550-834A559908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1EEE5-54CE-4A29-AC62-1732A3A605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D938F4-AF68-4962-9A57-76EE918E45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E853DF5-2D6F-469C-9775-C7D8EA832535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7.xml"/><Relationship Id="rId3" Type="http://schemas.openxmlformats.org/officeDocument/2006/relationships/slide" Target="slide7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15.xml"/><Relationship Id="rId15" Type="http://schemas.openxmlformats.org/officeDocument/2006/relationships/slide" Target="slide10.xml"/><Relationship Id="rId10" Type="http://schemas.openxmlformats.org/officeDocument/2006/relationships/slide" Target="slide5.xml"/><Relationship Id="rId4" Type="http://schemas.openxmlformats.org/officeDocument/2006/relationships/slide" Target="slide11.xml"/><Relationship Id="rId9" Type="http://schemas.openxmlformats.org/officeDocument/2006/relationships/slide" Target="slide16.xml"/><Relationship Id="rId1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924800" cy="1752600"/>
          </a:xfrm>
        </p:spPr>
        <p:txBody>
          <a:bodyPr/>
          <a:lstStyle/>
          <a:p>
            <a:r>
              <a:rPr lang="en-US" sz="5400" smtClean="0">
                <a:solidFill>
                  <a:srgbClr val="D1070D"/>
                </a:solidFill>
                <a:ea typeface="ＭＳ Ｐゴシック" pitchFamily="-108" charset="-128"/>
              </a:rPr>
              <a:t>Immigration</a:t>
            </a:r>
          </a:p>
        </p:txBody>
      </p:sp>
      <p:sp>
        <p:nvSpPr>
          <p:cNvPr id="4" name="Rectangle 3"/>
          <p:cNvSpPr/>
          <p:nvPr/>
        </p:nvSpPr>
        <p:spPr>
          <a:xfrm rot="21013056">
            <a:off x="669248" y="2451135"/>
            <a:ext cx="7729303" cy="2260529"/>
          </a:xfrm>
          <a:prstGeom prst="rect">
            <a:avLst/>
          </a:prstGeom>
          <a:noFill/>
        </p:spPr>
        <p:txBody>
          <a:bodyPr wrap="none">
            <a:prstTxWarp prst="textFadeLeft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b="1" dirty="0">
                <a:ln w="31550" cmpd="sng">
                  <a:solidFill>
                    <a:schemeClr val="accent6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-112" charset="0"/>
                <a:ea typeface="+mn-ea"/>
              </a:rPr>
              <a:t>Jeopardy</a:t>
            </a:r>
          </a:p>
        </p:txBody>
      </p:sp>
      <p:sp>
        <p:nvSpPr>
          <p:cNvPr id="6" name="Fram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rgbClr val="0B0CE0">
              <a:alpha val="20000"/>
            </a:srgbClr>
          </a:solidFill>
          <a:ln w="9525">
            <a:solidFill>
              <a:srgbClr val="0B0CE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pic>
        <p:nvPicPr>
          <p:cNvPr id="1536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1981200" y="2951163"/>
            <a:ext cx="5181600" cy="955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F0CFF"/>
                </a:solidFill>
                <a:latin typeface="Times New Roman" pitchFamily="-108" charset="0"/>
              </a:rPr>
              <a:t>Name three people from </a:t>
            </a:r>
            <a:r>
              <a:rPr lang="en-US" sz="2800" dirty="0" smtClean="0">
                <a:solidFill>
                  <a:srgbClr val="0F0CFF"/>
                </a:solidFill>
                <a:latin typeface="Times New Roman" pitchFamily="-108" charset="0"/>
              </a:rPr>
              <a:t>your </a:t>
            </a:r>
            <a:r>
              <a:rPr lang="en-US" sz="2800" dirty="0">
                <a:solidFill>
                  <a:srgbClr val="0F0CFF"/>
                </a:solidFill>
                <a:latin typeface="Times New Roman" pitchFamily="-108" charset="0"/>
              </a:rPr>
              <a:t>A-Z vocabulary.</a:t>
            </a:r>
          </a:p>
        </p:txBody>
      </p:sp>
      <p:pic>
        <p:nvPicPr>
          <p:cNvPr id="27652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am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 w="9525">
            <a:solidFill>
              <a:srgbClr val="D1020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2373313" y="0"/>
            <a:ext cx="4397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rgbClr val="180FEB"/>
                </a:solidFill>
                <a:latin typeface="Times New Roman" pitchFamily="-108" charset="0"/>
              </a:rPr>
              <a:t>Daily Double!!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am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rgbClr val="0B0CE0">
              <a:alpha val="20000"/>
            </a:srgbClr>
          </a:solidFill>
          <a:ln w="9525">
            <a:solidFill>
              <a:srgbClr val="0B0CE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981200" y="1752600"/>
            <a:ext cx="5181600" cy="1384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During which years was Ellis Island the main immigration station?</a:t>
            </a:r>
          </a:p>
        </p:txBody>
      </p:sp>
      <p:pic>
        <p:nvPicPr>
          <p:cNvPr id="28677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Box 5"/>
          <p:cNvSpPr txBox="1">
            <a:spLocks noChangeArrowheads="1"/>
          </p:cNvSpPr>
          <p:nvPr/>
        </p:nvSpPr>
        <p:spPr bwMode="auto">
          <a:xfrm>
            <a:off x="2590800" y="3581400"/>
            <a:ext cx="3962400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A) 1954-Present</a:t>
            </a:r>
          </a:p>
          <a:p>
            <a:r>
              <a:rPr lang="en-US" dirty="0"/>
              <a:t>B) 1892-1954</a:t>
            </a:r>
          </a:p>
          <a:p>
            <a:r>
              <a:rPr lang="en-US" dirty="0"/>
              <a:t>C) 1892-Present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am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 w="9525">
            <a:solidFill>
              <a:srgbClr val="D1020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209800" y="1752600"/>
            <a:ext cx="4876800" cy="1384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Why were people turned away from receiving citizenship at Ellis Island?</a:t>
            </a:r>
          </a:p>
        </p:txBody>
      </p:sp>
      <p:pic>
        <p:nvPicPr>
          <p:cNvPr id="29701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Box 5"/>
          <p:cNvSpPr txBox="1">
            <a:spLocks noChangeArrowheads="1"/>
          </p:cNvSpPr>
          <p:nvPr/>
        </p:nvSpPr>
        <p:spPr bwMode="auto">
          <a:xfrm>
            <a:off x="2590800" y="3429000"/>
            <a:ext cx="3962400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A. Too much luggage</a:t>
            </a:r>
          </a:p>
          <a:p>
            <a:r>
              <a:rPr lang="en-US"/>
              <a:t>B. Illness</a:t>
            </a:r>
          </a:p>
          <a:p>
            <a:r>
              <a:rPr lang="en-US"/>
              <a:t>C. No one was turned away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am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rgbClr val="0B0CE0">
              <a:alpha val="20000"/>
            </a:srgbClr>
          </a:solidFill>
          <a:ln w="9525">
            <a:solidFill>
              <a:srgbClr val="0B0CE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828800" y="1752600"/>
            <a:ext cx="5486400" cy="1384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What is the most common form of transportation that immigrants used to come to Ellis Island?</a:t>
            </a:r>
          </a:p>
        </p:txBody>
      </p:sp>
      <p:pic>
        <p:nvPicPr>
          <p:cNvPr id="30725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Box 5"/>
          <p:cNvSpPr txBox="1">
            <a:spLocks noChangeArrowheads="1"/>
          </p:cNvSpPr>
          <p:nvPr/>
        </p:nvSpPr>
        <p:spPr bwMode="auto">
          <a:xfrm>
            <a:off x="3505200" y="3657600"/>
            <a:ext cx="2133600" cy="121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A. Plane</a:t>
            </a:r>
          </a:p>
          <a:p>
            <a:r>
              <a:rPr lang="en-US" dirty="0"/>
              <a:t>B. Boat</a:t>
            </a:r>
          </a:p>
          <a:p>
            <a:r>
              <a:rPr lang="en-US" dirty="0"/>
              <a:t>C. Train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am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 w="9525">
            <a:solidFill>
              <a:srgbClr val="D1020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324100" y="1752600"/>
            <a:ext cx="4495800" cy="1828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What were the four main reasons that people immigrated to the United States?</a:t>
            </a:r>
          </a:p>
        </p:txBody>
      </p:sp>
      <p:pic>
        <p:nvPicPr>
          <p:cNvPr id="31749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2373313" y="0"/>
            <a:ext cx="4397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rgbClr val="180FEB"/>
                </a:solidFill>
                <a:latin typeface="Times New Roman" pitchFamily="-108" charset="0"/>
              </a:rPr>
              <a:t>Daily Double!!</a:t>
            </a:r>
          </a:p>
        </p:txBody>
      </p:sp>
      <p:sp>
        <p:nvSpPr>
          <p:cNvPr id="31751" name="TextBox 6"/>
          <p:cNvSpPr txBox="1">
            <a:spLocks noChangeArrowheads="1"/>
          </p:cNvSpPr>
          <p:nvPr/>
        </p:nvSpPr>
        <p:spPr bwMode="auto">
          <a:xfrm>
            <a:off x="304800" y="3733800"/>
            <a:ext cx="8001000" cy="14773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	A. War, Poverty, Better jobs, and Religious Freedom</a:t>
            </a:r>
          </a:p>
          <a:p>
            <a:r>
              <a:rPr lang="en-US" dirty="0"/>
              <a:t>	B. Religious Freedom, Government rules, To live with family, and </a:t>
            </a:r>
            <a:r>
              <a:rPr lang="en-US" dirty="0" smtClean="0"/>
              <a:t>	War</a:t>
            </a:r>
            <a:endParaRPr lang="en-US" dirty="0"/>
          </a:p>
          <a:p>
            <a:r>
              <a:rPr lang="en-US" dirty="0"/>
              <a:t>	C. War, Government rules, Better Jobs, and Wanted change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2133600" y="1752600"/>
            <a:ext cx="4876800" cy="1384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What is the title of the poem written on the Statue of Liberty’s base?</a:t>
            </a:r>
          </a:p>
        </p:txBody>
      </p:sp>
      <p:pic>
        <p:nvPicPr>
          <p:cNvPr id="32772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am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rgbClr val="0B0CE0">
              <a:alpha val="20000"/>
            </a:srgbClr>
          </a:solidFill>
          <a:ln w="9525">
            <a:solidFill>
              <a:srgbClr val="0B0CE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2774" name="TextBox 7"/>
          <p:cNvSpPr txBox="1">
            <a:spLocks noChangeArrowheads="1"/>
          </p:cNvSpPr>
          <p:nvPr/>
        </p:nvSpPr>
        <p:spPr bwMode="auto">
          <a:xfrm>
            <a:off x="2819400" y="3581400"/>
            <a:ext cx="3505200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A. “The Old Liberty”</a:t>
            </a:r>
          </a:p>
          <a:p>
            <a:r>
              <a:rPr lang="en-US" dirty="0"/>
              <a:t>B. “The New Colossus”</a:t>
            </a:r>
          </a:p>
          <a:p>
            <a:r>
              <a:rPr lang="en-US" dirty="0"/>
              <a:t>C. “Our Gift To You”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1957388" y="1752600"/>
            <a:ext cx="5229225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itchFamily="-108" charset="0"/>
              </a:rPr>
              <a:t>Who Wrote “The New Colossus”?</a:t>
            </a:r>
          </a:p>
        </p:txBody>
      </p:sp>
      <p:pic>
        <p:nvPicPr>
          <p:cNvPr id="33796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am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 w="9525">
            <a:solidFill>
              <a:srgbClr val="D1020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798" name="TextBox 6"/>
          <p:cNvSpPr txBox="1">
            <a:spLocks noChangeArrowheads="1"/>
          </p:cNvSpPr>
          <p:nvPr/>
        </p:nvSpPr>
        <p:spPr bwMode="auto">
          <a:xfrm>
            <a:off x="2476500" y="3124200"/>
            <a:ext cx="4191000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>
                <a:solidFill>
                  <a:srgbClr val="0F0CFF"/>
                </a:solidFill>
              </a:rPr>
              <a:t>A. Emma Lazarus</a:t>
            </a:r>
          </a:p>
          <a:p>
            <a:pPr marL="342900" indent="-342900"/>
            <a:r>
              <a:rPr lang="en-US">
                <a:solidFill>
                  <a:srgbClr val="0F0CFF"/>
                </a:solidFill>
              </a:rPr>
              <a:t>B. Emily Bronte</a:t>
            </a:r>
          </a:p>
          <a:p>
            <a:pPr marL="342900" indent="-342900"/>
            <a:r>
              <a:rPr lang="en-US">
                <a:solidFill>
                  <a:srgbClr val="0F0CFF"/>
                </a:solidFill>
              </a:rPr>
              <a:t>C. Emma Watson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2209800" y="1981200"/>
            <a:ext cx="4724400" cy="954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What is the motto of the United States of America? </a:t>
            </a:r>
            <a:endParaRPr lang="en-US" sz="2800" dirty="0">
              <a:solidFill>
                <a:schemeClr val="bg2"/>
              </a:solidFill>
              <a:latin typeface="Times New Roman" pitchFamily="-108" charset="0"/>
            </a:endParaRPr>
          </a:p>
        </p:txBody>
      </p:sp>
      <p:pic>
        <p:nvPicPr>
          <p:cNvPr id="34820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am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rgbClr val="0B0CE0">
              <a:alpha val="20000"/>
            </a:srgbClr>
          </a:solidFill>
          <a:ln w="9525">
            <a:solidFill>
              <a:srgbClr val="0B0CE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822" name="TextBox 7"/>
          <p:cNvSpPr txBox="1">
            <a:spLocks noChangeArrowheads="1"/>
          </p:cNvSpPr>
          <p:nvPr/>
        </p:nvSpPr>
        <p:spPr bwMode="auto">
          <a:xfrm>
            <a:off x="2895600" y="3505200"/>
            <a:ext cx="3352800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A. Easy Places United</a:t>
            </a:r>
          </a:p>
          <a:p>
            <a:r>
              <a:rPr lang="en-US"/>
              <a:t>B. E Pluribus Unum</a:t>
            </a:r>
          </a:p>
          <a:p>
            <a:r>
              <a:rPr lang="en-US"/>
              <a:t>C. Esto Pluto Uno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2019300" y="2736850"/>
            <a:ext cx="5105400" cy="1384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F0CFF"/>
                </a:solidFill>
                <a:latin typeface="Times New Roman" pitchFamily="-108" charset="0"/>
              </a:rPr>
              <a:t>Name a book that you have read that you feel is linked to the topic of Immigration.</a:t>
            </a:r>
          </a:p>
        </p:txBody>
      </p:sp>
      <p:pic>
        <p:nvPicPr>
          <p:cNvPr id="35844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am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 w="9525">
            <a:solidFill>
              <a:srgbClr val="D1020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5846" name="Text Box 4"/>
          <p:cNvSpPr txBox="1">
            <a:spLocks noChangeArrowheads="1"/>
          </p:cNvSpPr>
          <p:nvPr/>
        </p:nvSpPr>
        <p:spPr bwMode="auto">
          <a:xfrm>
            <a:off x="2373313" y="0"/>
            <a:ext cx="4397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rgbClr val="180FEB"/>
                </a:solidFill>
                <a:latin typeface="Times New Roman" pitchFamily="-108" charset="0"/>
              </a:rPr>
              <a:t>Daily Double!!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am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 w="9525">
            <a:solidFill>
              <a:srgbClr val="D1020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228600" y="0"/>
            <a:ext cx="86106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chemeClr val="accent2"/>
                </a:solidFill>
                <a:latin typeface="Times New Roman" pitchFamily="-108" charset="0"/>
              </a:rPr>
              <a:t> </a:t>
            </a:r>
            <a:r>
              <a:rPr lang="en-US" sz="5500" b="1">
                <a:solidFill>
                  <a:schemeClr val="accent2"/>
                </a:solidFill>
                <a:latin typeface="Times New Roman" pitchFamily="-108" charset="0"/>
              </a:rPr>
              <a:t>Immigration Review</a:t>
            </a:r>
          </a:p>
        </p:txBody>
      </p:sp>
      <p:graphicFrame>
        <p:nvGraphicFramePr>
          <p:cNvPr id="2207" name="Group 159"/>
          <p:cNvGraphicFramePr>
            <a:graphicFrameLocks noGrp="1"/>
          </p:cNvGraphicFramePr>
          <p:nvPr/>
        </p:nvGraphicFramePr>
        <p:xfrm>
          <a:off x="1219200" y="1211263"/>
          <a:ext cx="6705600" cy="4398646"/>
        </p:xfrm>
        <a:graphic>
          <a:graphicData uri="http://schemas.openxmlformats.org/drawingml/2006/table">
            <a:tbl>
              <a:tblPr/>
              <a:tblGrid>
                <a:gridCol w="1676400"/>
                <a:gridCol w="1676400"/>
                <a:gridCol w="1676400"/>
                <a:gridCol w="1676400"/>
              </a:tblGrid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</a:rPr>
                        <a:t>Spots on a Map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2091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</a:rPr>
                        <a:t>Definitions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2091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</a:rPr>
                        <a:t>Ellis Island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2091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</a:rPr>
                        <a:t>Linking to Literature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2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3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4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5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4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6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7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8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9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10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11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12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13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4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14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15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16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8" charset="0"/>
                          <a:ea typeface="ＭＳ Ｐゴシック" pitchFamily="-108" charset="-128"/>
                          <a:hlinkClick r:id="rId17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8" charset="0"/>
                        <a:ea typeface="ＭＳ Ｐゴシック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am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rgbClr val="0B0CE0">
              <a:alpha val="20000"/>
            </a:srgbClr>
          </a:solidFill>
          <a:ln w="9525">
            <a:solidFill>
              <a:srgbClr val="0B0CE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809750" y="2209800"/>
            <a:ext cx="552450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Where </a:t>
            </a:r>
            <a:r>
              <a:rPr lang="en-US" sz="2800" dirty="0"/>
              <a:t>is</a:t>
            </a:r>
            <a:r>
              <a:rPr lang="en-US" sz="2400" dirty="0"/>
              <a:t> the Statue of Liberty located?</a:t>
            </a:r>
          </a:p>
        </p:txBody>
      </p:sp>
      <p:pic>
        <p:nvPicPr>
          <p:cNvPr id="17413" name="Picture 6" descr="purple_md_blk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2286000" y="2895600"/>
            <a:ext cx="4572000" cy="101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	A. New York</a:t>
            </a:r>
          </a:p>
          <a:p>
            <a:r>
              <a:rPr lang="en-US" sz="2000" dirty="0"/>
              <a:t>	B. Florida</a:t>
            </a:r>
          </a:p>
          <a:p>
            <a:r>
              <a:rPr lang="en-US" sz="2000" dirty="0"/>
              <a:t>	C. California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am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 w="9525">
            <a:solidFill>
              <a:srgbClr val="D1020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057400" y="1752600"/>
            <a:ext cx="5029200" cy="1384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What ocean did most immigrants cross to get to the United States of America?</a:t>
            </a:r>
          </a:p>
        </p:txBody>
      </p:sp>
      <p:pic>
        <p:nvPicPr>
          <p:cNvPr id="19461" name="Picture 5" descr="purple_md_blk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Box 5"/>
          <p:cNvSpPr txBox="1">
            <a:spLocks noChangeArrowheads="1"/>
          </p:cNvSpPr>
          <p:nvPr/>
        </p:nvSpPr>
        <p:spPr bwMode="auto">
          <a:xfrm>
            <a:off x="2705100" y="3429000"/>
            <a:ext cx="3733800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A. Pacific Ocean</a:t>
            </a:r>
          </a:p>
          <a:p>
            <a:r>
              <a:rPr lang="en-US" dirty="0"/>
              <a:t>B. Indian Ocean</a:t>
            </a:r>
          </a:p>
          <a:p>
            <a:r>
              <a:rPr lang="en-US" dirty="0"/>
              <a:t>C. Atlantic Ocean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am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rgbClr val="0B0CE0">
              <a:alpha val="20000"/>
            </a:srgbClr>
          </a:solidFill>
          <a:ln w="9525">
            <a:solidFill>
              <a:srgbClr val="0B0CE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828800" y="1752600"/>
            <a:ext cx="5486400" cy="1816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When many immigrants came to America they had to wait in long lines and be checked by doctors and inspectors on what island?</a:t>
            </a:r>
          </a:p>
        </p:txBody>
      </p:sp>
      <p:pic>
        <p:nvPicPr>
          <p:cNvPr id="21509" name="Picture 5" descr="purple_md_blk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Box 5"/>
          <p:cNvSpPr txBox="1">
            <a:spLocks noChangeArrowheads="1"/>
          </p:cNvSpPr>
          <p:nvPr/>
        </p:nvSpPr>
        <p:spPr bwMode="auto">
          <a:xfrm>
            <a:off x="2324100" y="4267200"/>
            <a:ext cx="4495800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	A. Ellis Island</a:t>
            </a:r>
          </a:p>
          <a:p>
            <a:r>
              <a:rPr lang="en-US" dirty="0"/>
              <a:t>	B. Old Elvis Island</a:t>
            </a:r>
          </a:p>
          <a:p>
            <a:r>
              <a:rPr lang="en-US" dirty="0"/>
              <a:t>	C. </a:t>
            </a:r>
            <a:r>
              <a:rPr lang="en-US" dirty="0" err="1"/>
              <a:t>Elitches</a:t>
            </a:r>
            <a:r>
              <a:rPr lang="en-US" dirty="0"/>
              <a:t> Island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ram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 w="9525">
            <a:solidFill>
              <a:srgbClr val="D1020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373313" y="0"/>
            <a:ext cx="4397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solidFill>
                  <a:srgbClr val="180FEB"/>
                </a:solidFill>
                <a:latin typeface="Times New Roman" pitchFamily="-108" charset="0"/>
              </a:rPr>
              <a:t>Daily Double!!</a:t>
            </a:r>
          </a:p>
        </p:txBody>
      </p:sp>
      <p:pic>
        <p:nvPicPr>
          <p:cNvPr id="23557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Box 5"/>
          <p:cNvSpPr txBox="1">
            <a:spLocks noChangeArrowheads="1"/>
          </p:cNvSpPr>
          <p:nvPr/>
        </p:nvSpPr>
        <p:spPr bwMode="auto">
          <a:xfrm>
            <a:off x="1943100" y="2951163"/>
            <a:ext cx="5257800" cy="955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Name some countries that people immigrated from.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2693988" y="1752600"/>
            <a:ext cx="3756025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D1070D"/>
                </a:solidFill>
              </a:rPr>
              <a:t>What is an immigrant?</a:t>
            </a:r>
          </a:p>
        </p:txBody>
      </p:sp>
      <p:pic>
        <p:nvPicPr>
          <p:cNvPr id="24580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1504950" y="3048000"/>
            <a:ext cx="6134100" cy="19082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	</a:t>
            </a:r>
            <a:r>
              <a:rPr lang="en-US" sz="2000" dirty="0">
                <a:solidFill>
                  <a:srgbClr val="D1070D"/>
                </a:solidFill>
              </a:rPr>
              <a:t>A. a person who lives in his own country</a:t>
            </a:r>
          </a:p>
          <a:p>
            <a:r>
              <a:rPr lang="en-US" sz="2000" dirty="0">
                <a:solidFill>
                  <a:srgbClr val="D1070D"/>
                </a:solidFill>
              </a:rPr>
              <a:t>	B. a person who wants to move to a new </a:t>
            </a:r>
            <a:r>
              <a:rPr lang="en-US" sz="2000" dirty="0" smtClean="0">
                <a:solidFill>
                  <a:srgbClr val="D1070D"/>
                </a:solidFill>
              </a:rPr>
              <a:t>		country</a:t>
            </a:r>
            <a:endParaRPr lang="en-US" sz="2000" dirty="0">
              <a:solidFill>
                <a:srgbClr val="D1070D"/>
              </a:solidFill>
            </a:endParaRPr>
          </a:p>
          <a:p>
            <a:r>
              <a:rPr lang="en-US" sz="2000" dirty="0">
                <a:solidFill>
                  <a:srgbClr val="D1070D"/>
                </a:solidFill>
              </a:rPr>
              <a:t>	C. a person who leaves his own country to </a:t>
            </a:r>
            <a:r>
              <a:rPr lang="en-US" sz="2000" dirty="0" smtClean="0">
                <a:solidFill>
                  <a:srgbClr val="D1070D"/>
                </a:solidFill>
              </a:rPr>
              <a:t>		move to </a:t>
            </a:r>
            <a:r>
              <a:rPr lang="en-US" sz="2000" dirty="0">
                <a:solidFill>
                  <a:srgbClr val="D1070D"/>
                </a:solidFill>
              </a:rPr>
              <a:t>a new country</a:t>
            </a:r>
          </a:p>
          <a:p>
            <a:endParaRPr lang="en-US" dirty="0"/>
          </a:p>
        </p:txBody>
      </p:sp>
      <p:sp>
        <p:nvSpPr>
          <p:cNvPr id="7" name="Fram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rgbClr val="0B0CE0">
              <a:alpha val="20000"/>
            </a:srgbClr>
          </a:solidFill>
          <a:ln w="9525">
            <a:solidFill>
              <a:srgbClr val="0B0CE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3178175" y="1752600"/>
            <a:ext cx="278765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Times New Roman" pitchFamily="-108" charset="0"/>
              </a:rPr>
              <a:t>What is a famine?</a:t>
            </a:r>
          </a:p>
        </p:txBody>
      </p:sp>
      <p:pic>
        <p:nvPicPr>
          <p:cNvPr id="25604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am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chemeClr val="bg2">
              <a:alpha val="20000"/>
            </a:schemeClr>
          </a:solidFill>
          <a:ln w="9525">
            <a:solidFill>
              <a:srgbClr val="D10208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1524000" y="3048000"/>
            <a:ext cx="6096000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A. a long journey</a:t>
            </a:r>
          </a:p>
          <a:p>
            <a:r>
              <a:rPr lang="en-US" dirty="0"/>
              <a:t>B. a severe food shortage causing hunger and starvation. </a:t>
            </a:r>
          </a:p>
          <a:p>
            <a:r>
              <a:rPr lang="en-US" dirty="0"/>
              <a:t>C. the right to worship as you believe.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1628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3159125" y="1752600"/>
            <a:ext cx="282575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2"/>
                </a:solidFill>
                <a:latin typeface="Times New Roman" pitchFamily="-108" charset="0"/>
              </a:rPr>
              <a:t>What is a Citizen?</a:t>
            </a:r>
          </a:p>
        </p:txBody>
      </p:sp>
      <p:pic>
        <p:nvPicPr>
          <p:cNvPr id="26628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am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4572000 w 9144000"/>
              <a:gd name="T1" fmla="*/ 0 h 6858000"/>
              <a:gd name="T2" fmla="*/ 0 w 9144000"/>
              <a:gd name="T3" fmla="*/ 3429000 h 6858000"/>
              <a:gd name="T4" fmla="*/ 4572000 w 9144000"/>
              <a:gd name="T5" fmla="*/ 6858000 h 6858000"/>
              <a:gd name="T6" fmla="*/ 9144000 w 9144000"/>
              <a:gd name="T7" fmla="*/ 3429000 h 6858000"/>
              <a:gd name="T8" fmla="*/ 3 60000 65536"/>
              <a:gd name="T9" fmla="*/ 2 60000 65536"/>
              <a:gd name="T10" fmla="*/ 1 60000 65536"/>
              <a:gd name="T11" fmla="*/ 0 60000 65536"/>
              <a:gd name="T12" fmla="*/ 857250 w 9144000"/>
              <a:gd name="T13" fmla="*/ 857250 h 6858000"/>
              <a:gd name="T14" fmla="*/ 8286750 w 9144000"/>
              <a:gd name="T15" fmla="*/ 600075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  <a:moveTo>
                  <a:pt x="857250" y="857250"/>
                </a:moveTo>
                <a:lnTo>
                  <a:pt x="857250" y="6000750"/>
                </a:lnTo>
                <a:lnTo>
                  <a:pt x="8286750" y="6000750"/>
                </a:lnTo>
                <a:lnTo>
                  <a:pt x="8286750" y="857250"/>
                </a:lnTo>
                <a:close/>
              </a:path>
            </a:pathLst>
          </a:custGeom>
          <a:solidFill>
            <a:srgbClr val="0B0CE0">
              <a:alpha val="20000"/>
            </a:srgbClr>
          </a:solidFill>
          <a:ln w="9525">
            <a:solidFill>
              <a:srgbClr val="0B0CE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7300" y="3048000"/>
            <a:ext cx="6629400" cy="12001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indent="-342900"/>
            <a:r>
              <a:rPr lang="en-US" dirty="0">
                <a:solidFill>
                  <a:srgbClr val="DC0913"/>
                </a:solidFill>
                <a:latin typeface="Times New Roman" pitchFamily="-108" charset="0"/>
              </a:rPr>
              <a:t>A. a member of a country who can vote and enjoy privileges there.</a:t>
            </a:r>
          </a:p>
          <a:p>
            <a:pPr indent="-342900"/>
            <a:r>
              <a:rPr lang="en-US" dirty="0">
                <a:solidFill>
                  <a:srgbClr val="DC0913"/>
                </a:solidFill>
                <a:latin typeface="Times New Roman" pitchFamily="-108" charset="0"/>
              </a:rPr>
              <a:t>B. A large room at Ellis Island where immigrants were asked questions and given Medical Exams.</a:t>
            </a:r>
          </a:p>
          <a:p>
            <a:pPr indent="-342900"/>
            <a:r>
              <a:rPr lang="en-US" dirty="0">
                <a:solidFill>
                  <a:srgbClr val="DC0913"/>
                </a:solidFill>
                <a:latin typeface="Times New Roman" pitchFamily="-108" charset="0"/>
              </a:rPr>
              <a:t>C. One group who came to America looking for Religious freedom.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2">
      <a:dk1>
        <a:srgbClr val="FFFFFF"/>
      </a:dk1>
      <a:lt1>
        <a:srgbClr val="0F0CFF"/>
      </a:lt1>
      <a:dk2>
        <a:srgbClr val="D20912"/>
      </a:dk2>
      <a:lt2>
        <a:srgbClr val="180FEB"/>
      </a:lt2>
      <a:accent1>
        <a:srgbClr val="D1070D"/>
      </a:accent1>
      <a:accent2>
        <a:srgbClr val="0D0BEA"/>
      </a:accent2>
      <a:accent3>
        <a:srgbClr val="FCFEFE"/>
      </a:accent3>
      <a:accent4>
        <a:srgbClr val="DC0913"/>
      </a:accent4>
      <a:accent5>
        <a:srgbClr val="0B0CE0"/>
      </a:accent5>
      <a:accent6>
        <a:srgbClr val="FFF3FC"/>
      </a:accent6>
      <a:hlink>
        <a:srgbClr val="EB061D"/>
      </a:hlink>
      <a:folHlink>
        <a:srgbClr val="0B12E7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403</Words>
  <Application>Microsoft Office PowerPoint</Application>
  <PresentationFormat>On-screen Show (4:3)</PresentationFormat>
  <Paragraphs>87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Immigration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James Madison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 Bigler</dc:creator>
  <cp:lastModifiedBy>Lee-Anne Spalding</cp:lastModifiedBy>
  <cp:revision>15</cp:revision>
  <dcterms:created xsi:type="dcterms:W3CDTF">2011-04-13T22:18:49Z</dcterms:created>
  <dcterms:modified xsi:type="dcterms:W3CDTF">2011-04-28T20:16:19Z</dcterms:modified>
</cp:coreProperties>
</file>